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7" r:id="rId4"/>
    <p:sldId id="262" r:id="rId5"/>
    <p:sldId id="263" r:id="rId6"/>
    <p:sldId id="269" r:id="rId7"/>
    <p:sldId id="270" r:id="rId8"/>
    <p:sldId id="271" r:id="rId9"/>
    <p:sldId id="274" r:id="rId10"/>
    <p:sldId id="272" r:id="rId11"/>
    <p:sldId id="273" r:id="rId12"/>
    <p:sldId id="277" r:id="rId13"/>
    <p:sldId id="275" r:id="rId14"/>
    <p:sldId id="276" r:id="rId15"/>
    <p:sldId id="268" r:id="rId16"/>
  </p:sldIdLst>
  <p:sldSz cx="12192000" cy="6858000"/>
  <p:notesSz cx="6858000" cy="9144000"/>
  <p:embeddedFontLs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30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12" Type="http://schemas.openxmlformats.org/officeDocument/2006/relationships/image" Target="../media/image29.wmf"/><Relationship Id="rId17" Type="http://schemas.openxmlformats.org/officeDocument/2006/relationships/image" Target="../media/image34.wmf"/><Relationship Id="rId2" Type="http://schemas.openxmlformats.org/officeDocument/2006/relationships/image" Target="../media/image19.wmf"/><Relationship Id="rId16" Type="http://schemas.openxmlformats.org/officeDocument/2006/relationships/image" Target="../media/image33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wmf"/><Relationship Id="rId15" Type="http://schemas.openxmlformats.org/officeDocument/2006/relationships/image" Target="../media/image3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Relationship Id="rId14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06.07.2023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06.07.2023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06.07.2023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image" Target="../media/image9.png"/><Relationship Id="rId21" Type="http://schemas.openxmlformats.org/officeDocument/2006/relationships/image" Target="../media/image26.wmf"/><Relationship Id="rId34" Type="http://schemas.openxmlformats.org/officeDocument/2006/relationships/oleObject" Target="../embeddings/oleObject16.bin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4.wmf"/><Relationship Id="rId25" Type="http://schemas.openxmlformats.org/officeDocument/2006/relationships/image" Target="../media/image28.wmf"/><Relationship Id="rId33" Type="http://schemas.openxmlformats.org/officeDocument/2006/relationships/image" Target="../media/image32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30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1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37" Type="http://schemas.openxmlformats.org/officeDocument/2006/relationships/image" Target="../media/image34.wmf"/><Relationship Id="rId5" Type="http://schemas.openxmlformats.org/officeDocument/2006/relationships/image" Target="../media/image18.wmf"/><Relationship Id="rId15" Type="http://schemas.openxmlformats.org/officeDocument/2006/relationships/image" Target="../media/image23.wmf"/><Relationship Id="rId23" Type="http://schemas.openxmlformats.org/officeDocument/2006/relationships/image" Target="../media/image27.wmf"/><Relationship Id="rId28" Type="http://schemas.openxmlformats.org/officeDocument/2006/relationships/oleObject" Target="../embeddings/oleObject13.bin"/><Relationship Id="rId36" Type="http://schemas.openxmlformats.org/officeDocument/2006/relationships/oleObject" Target="../embeddings/oleObject17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5.wmf"/><Relationship Id="rId31" Type="http://schemas.openxmlformats.org/officeDocument/2006/relationships/image" Target="../media/image3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29.wmf"/><Relationship Id="rId30" Type="http://schemas.openxmlformats.org/officeDocument/2006/relationships/oleObject" Target="../embeddings/oleObject14.bin"/><Relationship Id="rId35" Type="http://schemas.openxmlformats.org/officeDocument/2006/relationships/image" Target="../media/image3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Основные классы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237723"/>
              </p:ext>
            </p:extLst>
          </p:nvPr>
        </p:nvGraphicFramePr>
        <p:xfrm>
          <a:off x="9222824" y="1221686"/>
          <a:ext cx="1861389" cy="103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Объект упаковщика для оболочки" showAsIcon="1" r:id="rId4" imgW="857880" imgH="475920" progId="Package">
                  <p:embed/>
                </p:oleObj>
              </mc:Choice>
              <mc:Fallback>
                <p:oleObj name="Объект упаковщика для оболочки" showAsIcon="1" r:id="rId4" imgW="85788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22824" y="1221686"/>
                        <a:ext cx="1861389" cy="103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234884"/>
              </p:ext>
            </p:extLst>
          </p:nvPr>
        </p:nvGraphicFramePr>
        <p:xfrm>
          <a:off x="9056623" y="2272748"/>
          <a:ext cx="2128843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Объект упаковщика для оболочки" showAsIcon="1" r:id="rId6" imgW="935280" imgH="475920" progId="Package">
                  <p:embed/>
                </p:oleObj>
              </mc:Choice>
              <mc:Fallback>
                <p:oleObj name="Объект упаковщика для оболочки" showAsIcon="1" r:id="rId6" imgW="93528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56623" y="2272748"/>
                        <a:ext cx="2128843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286518"/>
              </p:ext>
            </p:extLst>
          </p:nvPr>
        </p:nvGraphicFramePr>
        <p:xfrm>
          <a:off x="5375207" y="5537627"/>
          <a:ext cx="4156484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Объект упаковщика для оболочки" showAsIcon="1" r:id="rId8" imgW="1825200" imgH="475920" progId="Package">
                  <p:embed/>
                </p:oleObj>
              </mc:Choice>
              <mc:Fallback>
                <p:oleObj name="Объект упаковщика для оболочки" showAsIcon="1" r:id="rId8" imgW="182520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5207" y="5537627"/>
                        <a:ext cx="4156484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496474"/>
              </p:ext>
            </p:extLst>
          </p:nvPr>
        </p:nvGraphicFramePr>
        <p:xfrm>
          <a:off x="2500038" y="5546279"/>
          <a:ext cx="3451689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Объект упаковщика для оболочки" showAsIcon="1" r:id="rId10" imgW="1515600" imgH="475920" progId="Package">
                  <p:embed/>
                </p:oleObj>
              </mc:Choice>
              <mc:Fallback>
                <p:oleObj name="Объект упаковщика для оболочки" showAsIcon="1" r:id="rId10" imgW="151560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00038" y="5546279"/>
                        <a:ext cx="3451689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032292"/>
              </p:ext>
            </p:extLst>
          </p:nvPr>
        </p:nvGraphicFramePr>
        <p:xfrm>
          <a:off x="3293100" y="4305409"/>
          <a:ext cx="2277030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Объект упаковщика для оболочки" showAsIcon="1" r:id="rId12" imgW="999720" imgH="475920" progId="Package">
                  <p:embed/>
                </p:oleObj>
              </mc:Choice>
              <mc:Fallback>
                <p:oleObj name="Объект упаковщика для оболочки" showAsIcon="1" r:id="rId12" imgW="99972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93100" y="4305409"/>
                        <a:ext cx="2277030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298017"/>
              </p:ext>
            </p:extLst>
          </p:nvPr>
        </p:nvGraphicFramePr>
        <p:xfrm>
          <a:off x="108129" y="4157049"/>
          <a:ext cx="3332415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Объект упаковщика для оболочки" showAsIcon="1" r:id="rId14" imgW="1464120" imgH="475920" progId="Package">
                  <p:embed/>
                </p:oleObj>
              </mc:Choice>
              <mc:Fallback>
                <p:oleObj name="Объект упаковщика для оболочки" showAsIcon="1" r:id="rId14" imgW="146412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8129" y="4157049"/>
                        <a:ext cx="3332415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328188"/>
              </p:ext>
            </p:extLst>
          </p:nvPr>
        </p:nvGraphicFramePr>
        <p:xfrm>
          <a:off x="5563275" y="4347525"/>
          <a:ext cx="3686620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Объект упаковщика для оболочки" showAsIcon="1" r:id="rId16" imgW="1618920" imgH="475920" progId="Package">
                  <p:embed/>
                </p:oleObj>
              </mc:Choice>
              <mc:Fallback>
                <p:oleObj name="Объект упаковщика для оболочки" showAsIcon="1" r:id="rId16" imgW="161892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63275" y="4347525"/>
                        <a:ext cx="3686620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248828"/>
              </p:ext>
            </p:extLst>
          </p:nvPr>
        </p:nvGraphicFramePr>
        <p:xfrm>
          <a:off x="6072774" y="2241432"/>
          <a:ext cx="2761351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Объект упаковщика для оболочки" showAsIcon="1" r:id="rId18" imgW="1212480" imgH="475920" progId="Package">
                  <p:embed/>
                </p:oleObj>
              </mc:Choice>
              <mc:Fallback>
                <p:oleObj name="Объект упаковщика для оболочки" showAsIcon="1" r:id="rId18" imgW="121248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72774" y="2241432"/>
                        <a:ext cx="2761351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189748"/>
              </p:ext>
            </p:extLst>
          </p:nvPr>
        </p:nvGraphicFramePr>
        <p:xfrm>
          <a:off x="3335881" y="3224464"/>
          <a:ext cx="2230045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Объект упаковщика для оболочки" showAsIcon="1" r:id="rId20" imgW="980280" imgH="475920" progId="Package">
                  <p:embed/>
                </p:oleObj>
              </mc:Choice>
              <mc:Fallback>
                <p:oleObj name="Объект упаковщика для оболочки" showAsIcon="1" r:id="rId20" imgW="98028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335881" y="3224464"/>
                        <a:ext cx="2230045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509107"/>
              </p:ext>
            </p:extLst>
          </p:nvPr>
        </p:nvGraphicFramePr>
        <p:xfrm>
          <a:off x="3124137" y="2182007"/>
          <a:ext cx="2717979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Объект упаковщика для оболочки" showAsIcon="1" r:id="rId22" imgW="1193400" imgH="475920" progId="Package">
                  <p:embed/>
                </p:oleObj>
              </mc:Choice>
              <mc:Fallback>
                <p:oleObj name="Объект упаковщика для оболочки" showAsIcon="1" r:id="rId22" imgW="119340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124137" y="2182007"/>
                        <a:ext cx="2717979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836934"/>
              </p:ext>
            </p:extLst>
          </p:nvPr>
        </p:nvGraphicFramePr>
        <p:xfrm>
          <a:off x="223633" y="3138174"/>
          <a:ext cx="3126400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Объект упаковщика для оболочки" showAsIcon="1" r:id="rId24" imgW="1373760" imgH="475920" progId="Package">
                  <p:embed/>
                </p:oleObj>
              </mc:Choice>
              <mc:Fallback>
                <p:oleObj name="Объект упаковщика для оболочки" showAsIcon="1" r:id="rId24" imgW="137376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23633" y="3138174"/>
                        <a:ext cx="3126400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776282"/>
              </p:ext>
            </p:extLst>
          </p:nvPr>
        </p:nvGraphicFramePr>
        <p:xfrm>
          <a:off x="5792480" y="3292635"/>
          <a:ext cx="3260129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Объект упаковщика для оболочки" showAsIcon="1" r:id="rId26" imgW="1432080" imgH="475920" progId="Package">
                  <p:embed/>
                </p:oleObj>
              </mc:Choice>
              <mc:Fallback>
                <p:oleObj name="Объект упаковщика для оболочки" showAsIcon="1" r:id="rId26" imgW="143208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92480" y="3292635"/>
                        <a:ext cx="3260129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944382"/>
              </p:ext>
            </p:extLst>
          </p:nvPr>
        </p:nvGraphicFramePr>
        <p:xfrm>
          <a:off x="5984040" y="1165564"/>
          <a:ext cx="2877010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Объект упаковщика для оболочки" showAsIcon="1" r:id="rId28" imgW="1264320" imgH="475920" progId="Package">
                  <p:embed/>
                </p:oleObj>
              </mc:Choice>
              <mc:Fallback>
                <p:oleObj name="Объект упаковщика для оболочки" showAsIcon="1" r:id="rId28" imgW="126432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984040" y="1165564"/>
                        <a:ext cx="2877010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33054"/>
              </p:ext>
            </p:extLst>
          </p:nvPr>
        </p:nvGraphicFramePr>
        <p:xfrm>
          <a:off x="568804" y="1138788"/>
          <a:ext cx="2436061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Объект упаковщика для оболочки" showAsIcon="1" r:id="rId30" imgW="1070640" imgH="475920" progId="Package">
                  <p:embed/>
                </p:oleObj>
              </mc:Choice>
              <mc:Fallback>
                <p:oleObj name="Объект упаковщика для оболочки" showAsIcon="1" r:id="rId30" imgW="107064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68804" y="1138788"/>
                        <a:ext cx="2436061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400780"/>
              </p:ext>
            </p:extLst>
          </p:nvPr>
        </p:nvGraphicFramePr>
        <p:xfrm>
          <a:off x="9239147" y="3292635"/>
          <a:ext cx="1763794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Объект упаковщика для оболочки" showAsIcon="1" r:id="rId32" imgW="774000" imgH="475920" progId="Package">
                  <p:embed/>
                </p:oleObj>
              </mc:Choice>
              <mc:Fallback>
                <p:oleObj name="Объект упаковщика для оболочки" showAsIcon="1" r:id="rId32" imgW="77400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9239147" y="3292635"/>
                        <a:ext cx="1763794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930858"/>
              </p:ext>
            </p:extLst>
          </p:nvPr>
        </p:nvGraphicFramePr>
        <p:xfrm>
          <a:off x="449530" y="2099615"/>
          <a:ext cx="2674607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Объект упаковщика для оболочки" showAsIcon="1" r:id="rId34" imgW="1173960" imgH="475920" progId="Package">
                  <p:embed/>
                </p:oleObj>
              </mc:Choice>
              <mc:Fallback>
                <p:oleObj name="Объект упаковщика для оболочки" showAsIcon="1" r:id="rId34" imgW="117396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49530" y="2099615"/>
                        <a:ext cx="2674607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716372"/>
              </p:ext>
            </p:extLst>
          </p:nvPr>
        </p:nvGraphicFramePr>
        <p:xfrm>
          <a:off x="3217202" y="1165564"/>
          <a:ext cx="2497506" cy="10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Объект упаковщика для оболочки" showAsIcon="1" r:id="rId36" imgW="1096560" imgH="475920" progId="Package">
                  <p:embed/>
                </p:oleObj>
              </mc:Choice>
              <mc:Fallback>
                <p:oleObj name="Объект упаковщика для оболочки" showAsIcon="1" r:id="rId36" imgW="1096560" imgH="475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217202" y="1165564"/>
                        <a:ext cx="2497506" cy="10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94500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Выводы по работе (что удалось)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8155" y="1427966"/>
            <a:ext cx="108879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sz="3200" dirty="0">
                <a:solidFill>
                  <a:srgbClr val="212121"/>
                </a:solidFill>
                <a:latin typeface="Montserrat"/>
              </a:rPr>
              <a:t>запрос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к </a:t>
            </a: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API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в отдельном потоке</a:t>
            </a:r>
            <a:endParaRPr lang="en-US" sz="3200" dirty="0" smtClean="0">
              <a:solidFill>
                <a:srgbClr val="212121"/>
              </a:solidFill>
              <a:latin typeface="Montserrat"/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обработка возможных ошибок на стороне сервера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история сохраняется в локальной базе данных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просмотр списка событий через </a:t>
            </a:r>
            <a:r>
              <a:rPr lang="en-US" sz="3200" dirty="0" err="1" smtClean="0">
                <a:solidFill>
                  <a:srgbClr val="212121"/>
                </a:solidFill>
                <a:latin typeface="Montserrat"/>
              </a:rPr>
              <a:t>ListView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715621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Возможности для доработки и развития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13" y="1640282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22167" y="1397746"/>
            <a:ext cx="1088795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212121"/>
                </a:solidFill>
                <a:latin typeface="Montserrat"/>
              </a:rPr>
              <a:t>добавление события в 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календарь</a:t>
            </a:r>
            <a:r>
              <a:rPr lang="en-US" sz="2800" dirty="0" smtClean="0">
                <a:solidFill>
                  <a:srgbClr val="212121"/>
                </a:solidFill>
                <a:latin typeface="Montserrat"/>
              </a:rPr>
              <a:t> 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сохранять 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в базе (кэшировать) результаты запросов для ускорения поиска событий</a:t>
            </a:r>
            <a:endParaRPr lang="en-US" sz="2800" dirty="0" smtClean="0">
              <a:solidFill>
                <a:srgbClr val="212121"/>
              </a:solidFill>
              <a:latin typeface="Montserrat"/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212121"/>
                </a:solidFill>
                <a:latin typeface="Montserrat"/>
              </a:rPr>
              <a:t>д</a:t>
            </a: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обавить дополнительный фильтр по категориям событий в основной запрос</a:t>
            </a:r>
            <a:endParaRPr lang="en-US" sz="2800" dirty="0" smtClean="0">
              <a:solidFill>
                <a:srgbClr val="212121"/>
              </a:solidFill>
              <a:latin typeface="Montserrat"/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800" dirty="0" smtClean="0">
                <a:solidFill>
                  <a:srgbClr val="212121"/>
                </a:solidFill>
                <a:latin typeface="Montserrat"/>
              </a:rPr>
              <a:t>добавить возможность фильтрации списка событий по </a:t>
            </a:r>
            <a:r>
              <a:rPr lang="ru-RU" sz="2800" dirty="0">
                <a:solidFill>
                  <a:srgbClr val="212121"/>
                </a:solidFill>
                <a:latin typeface="Montserrat"/>
              </a:rPr>
              <a:t>параметрам (место проведения, возрастное ограничение, стоимость, тэги события)</a:t>
            </a:r>
          </a:p>
        </p:txBody>
      </p:sp>
    </p:spTree>
    <p:extLst>
      <p:ext uri="{BB962C8B-B14F-4D97-AF65-F5344CB8AC3E}">
        <p14:creationId xmlns:p14="http://schemas.microsoft.com/office/powerpoint/2010/main" val="15801563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ФИНАЛЬНЫЙ ПРОЕКТ </a:t>
            </a:r>
            <a:r>
              <a:rPr lang="ru-RU" dirty="0"/>
              <a:t/>
            </a:r>
            <a:br>
              <a:rPr lang="ru-RU" dirty="0"/>
            </a:br>
            <a:r>
              <a:rPr lang="ru-RU" b="1" dirty="0"/>
              <a:t>IT ШКОЛЫ </a:t>
            </a:r>
            <a:r>
              <a:rPr lang="ru-RU" b="1" dirty="0" smtClean="0"/>
              <a:t>SAMSUNG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Выполнил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1026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FAxIqS0WIekX--FnWj58Est5JINRezMDav1Lud5WQfKMFuUexvUUMICc_J3_8fPiYiqDyuqakHB3w3kLaXDeuAceB6zCst_wyJPvbNeJGf_eQFK05ejtMNh_6u7IabTQHh2GgnPUhqdEjVd9WqEajxWG-Q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10710" r="13587" b="29239"/>
          <a:stretch/>
        </p:blipFill>
        <p:spPr bwMode="auto">
          <a:xfrm>
            <a:off x="648285" y="2005038"/>
            <a:ext cx="3033470" cy="322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22101" y="1080740"/>
            <a:ext cx="7611159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4000" b="1" dirty="0">
                <a:solidFill>
                  <a:srgbClr val="000000"/>
                </a:solidFill>
                <a:latin typeface="Montserrat"/>
              </a:rPr>
              <a:t>Павел </a:t>
            </a:r>
            <a:r>
              <a:rPr lang="ru-RU" altLang="ru-RU" sz="4000" b="1" dirty="0" err="1">
                <a:solidFill>
                  <a:srgbClr val="000000"/>
                </a:solidFill>
                <a:latin typeface="Montserrat"/>
              </a:rPr>
              <a:t>Былков</a:t>
            </a:r>
            <a:r>
              <a:rPr lang="ru-RU" altLang="ru-RU" sz="4400" b="1" dirty="0">
                <a:solidFill>
                  <a:srgbClr val="000000"/>
                </a:solidFill>
                <a:latin typeface="Montserrat"/>
              </a:rPr>
              <a:t> </a:t>
            </a:r>
            <a:endParaRPr lang="ru-RU" altLang="ru-RU" sz="4400" b="1" dirty="0" smtClean="0">
              <a:solidFill>
                <a:srgbClr val="000000"/>
              </a:solidFill>
              <a:latin typeface="Montserra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000000"/>
                </a:solidFill>
                <a:latin typeface="Montserrat"/>
              </a:rPr>
              <a:t>преподаватель, IT куб “Надежда Сибири”</a:t>
            </a:r>
            <a:r>
              <a:rPr lang="ru-RU" altLang="ru-RU" sz="2400" dirty="0">
                <a:latin typeface="Arial" panose="020B0604020202020204" pitchFamily="34" charset="0"/>
              </a:rPr>
              <a:t/>
            </a:r>
            <a:br>
              <a:rPr lang="ru-RU" altLang="ru-RU" sz="2400" dirty="0">
                <a:latin typeface="Arial" panose="020B0604020202020204" pitchFamily="34" charset="0"/>
              </a:rPr>
            </a:br>
            <a:endParaRPr lang="ru-RU" altLang="ru-RU" sz="2400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 Образование: СГУПС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с отличием </a:t>
            </a: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-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специальность "Управление процессом перевозок на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жд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транспорте"</a:t>
            </a:r>
            <a:r>
              <a:rPr lang="ru-RU" altLang="ru-RU" sz="2400" dirty="0">
                <a:latin typeface="Arial" panose="020B0604020202020204" pitchFamily="34" charset="0"/>
              </a:rPr>
              <a:t/>
            </a:r>
            <a:br>
              <a:rPr lang="ru-RU" altLang="ru-RU" sz="2400" dirty="0">
                <a:latin typeface="Arial" panose="020B0604020202020204" pitchFamily="34" charset="0"/>
              </a:rPr>
            </a:b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Преподаватель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Python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c 2019 г.</a:t>
            </a:r>
            <a:r>
              <a:rPr lang="ru-RU" altLang="ru-RU" sz="2400" dirty="0">
                <a:latin typeface="Arial" panose="020B0604020202020204" pitchFamily="34" charset="0"/>
              </a:rPr>
              <a:t/>
            </a:r>
            <a:br>
              <a:rPr lang="ru-RU" altLang="ru-RU" sz="2400" dirty="0">
                <a:latin typeface="Arial" panose="020B0604020202020204" pitchFamily="34" charset="0"/>
              </a:rPr>
            </a:b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 Победитель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хакатона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MoscowCityHack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2021</a:t>
            </a:r>
            <a:endParaRPr lang="ru-RU" altLang="ru-RU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 С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2020 г обучаюсь в школе программирования "Школа 21" от Сбербанка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Идея и название проекта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925981" y="1905728"/>
            <a:ext cx="8195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000000"/>
                </a:solidFill>
                <a:latin typeface="Montserrat"/>
              </a:rPr>
              <a:t>Приложение для поиска </a:t>
            </a:r>
            <a:r>
              <a:rPr lang="ru-RU" sz="2800" b="1" dirty="0" smtClean="0">
                <a:solidFill>
                  <a:srgbClr val="000000"/>
                </a:solidFill>
                <a:latin typeface="Montserrat"/>
              </a:rPr>
              <a:t>Событий </a:t>
            </a:r>
            <a:r>
              <a:rPr lang="en-US" sz="2800" b="1" dirty="0" err="1" smtClean="0">
                <a:solidFill>
                  <a:srgbClr val="000000"/>
                </a:solidFill>
                <a:latin typeface="Montserrat"/>
              </a:rPr>
              <a:t>CityEvents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37674" y="3253936"/>
            <a:ext cx="90183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ru-RU" sz="3200" dirty="0">
                <a:solidFill>
                  <a:srgbClr val="212121"/>
                </a:solidFill>
                <a:latin typeface="Montserrat"/>
              </a:rPr>
              <a:t>Назначение</a:t>
            </a:r>
            <a:endParaRPr lang="ru-RU" sz="3200" dirty="0"/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>
                <a:solidFill>
                  <a:srgbClr val="212121"/>
                </a:solidFill>
                <a:latin typeface="Montserrat"/>
              </a:rPr>
              <a:t>Поиск и добавление в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календарь</a:t>
            </a:r>
            <a:r>
              <a:rPr lang="en-US" sz="3200" dirty="0" smtClean="0"/>
              <a:t> 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интересных </a:t>
            </a:r>
            <a:r>
              <a:rPr lang="ru-RU" sz="3200" dirty="0">
                <a:solidFill>
                  <a:srgbClr val="212121"/>
                </a:solidFill>
                <a:latin typeface="Montserrat"/>
              </a:rPr>
              <a:t>городских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событий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981496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Автоматический сбор данных через  </a:t>
            </a:r>
            <a:r>
              <a:rPr lang="ru-RU" dirty="0" err="1" smtClean="0"/>
              <a:t>api</a:t>
            </a:r>
            <a:r>
              <a:rPr lang="en-US" dirty="0" smtClean="0"/>
              <a:t> -</a:t>
            </a:r>
            <a:r>
              <a:rPr lang="ru-RU" dirty="0" smtClean="0"/>
              <a:t> </a:t>
            </a:r>
            <a:r>
              <a:rPr lang="ru-RU" dirty="0"/>
              <a:t>kudago.com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2050" name="Picture 2" descr="https://lh3.googleusercontent.com/FJ9V2l6fnQdvhY85zuzjPQbEjiPDQvVBHZVRB63UQ15G7EXs65_cvmRsTrMVMu-AFOfa4cGuMJXL7HEmnPNxYd38rHUVMDnW_4RA7tCrCBdo1ZJBF4mw2IGq5Z2-bT76_U8vKdYL4AlXQ4YNeOIh7l9yd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47" y="1080740"/>
            <a:ext cx="9093803" cy="523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739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Функционал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52107" y="1771246"/>
            <a:ext cx="1050146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sz="3400" dirty="0">
                <a:solidFill>
                  <a:srgbClr val="212121"/>
                </a:solidFill>
                <a:latin typeface="Montserrat"/>
              </a:rPr>
              <a:t>запрос по заданному городу и датам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повтор </a:t>
            </a:r>
            <a:r>
              <a:rPr lang="ru-RU" sz="3400" dirty="0">
                <a:solidFill>
                  <a:srgbClr val="212121"/>
                </a:solidFill>
                <a:latin typeface="Montserrat"/>
              </a:rPr>
              <a:t>предыдущих запросов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просмотр списка событий на выбранные даты</a:t>
            </a:r>
            <a:endParaRPr lang="ru-RU" sz="3400" dirty="0">
              <a:solidFill>
                <a:srgbClr val="212121"/>
              </a:solidFill>
              <a:latin typeface="Montserrat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возможность </a:t>
            </a:r>
            <a:r>
              <a:rPr lang="ru-RU" sz="3400" dirty="0">
                <a:solidFill>
                  <a:srgbClr val="212121"/>
                </a:solidFill>
                <a:latin typeface="Montserrat"/>
              </a:rPr>
              <a:t>добавить выбранное событие в календарь</a:t>
            </a:r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807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Структура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08853" y="1180348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Главный экран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63138" y="1826574"/>
            <a:ext cx="1946050" cy="829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НОВЫЙ ПОИСК</a:t>
            </a:r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73798" y="5293938"/>
            <a:ext cx="1946050" cy="829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ВЫБОР ИЗ ИСТОРИИ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401211" y="1204070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Параметры поиска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122" name="Picture 2" descr="База данных – Бесплатные иконки: технолог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83" y="3658559"/>
            <a:ext cx="1090252" cy="109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кругленный прямоугольник 13"/>
          <p:cNvSpPr/>
          <p:nvPr/>
        </p:nvSpPr>
        <p:spPr>
          <a:xfrm>
            <a:off x="3454269" y="1868861"/>
            <a:ext cx="1946050" cy="1270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ВЫБОР ГОРОДА И ДИАПАЗОНА ДАТ</a:t>
            </a:r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2948838" y="2221189"/>
            <a:ext cx="365780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6" name="Picture 6" descr="Интерне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093" y="5021374"/>
            <a:ext cx="1585111" cy="158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Стрелка углом 14"/>
          <p:cNvSpPr/>
          <p:nvPr/>
        </p:nvSpPr>
        <p:spPr>
          <a:xfrm rot="10800000">
            <a:off x="3701260" y="3401128"/>
            <a:ext cx="856599" cy="8977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9581" y="5081812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Запрос по </a:t>
            </a:r>
            <a:r>
              <a:rPr lang="en-US" dirty="0" smtClean="0">
                <a:solidFill>
                  <a:srgbClr val="FF0000"/>
                </a:solidFill>
              </a:rPr>
              <a:t>API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3098425" y="5537269"/>
            <a:ext cx="1522982" cy="336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6259204" y="583213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Ответ </a:t>
            </a:r>
            <a:r>
              <a:rPr lang="en-US" dirty="0" smtClean="0">
                <a:solidFill>
                  <a:srgbClr val="FF0000"/>
                </a:solidFill>
              </a:rPr>
              <a:t>JSON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5859675" y="2722403"/>
            <a:ext cx="1946050" cy="2026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ПРОСМОТР СОБЫТИЙ (ЗАГОЛОВОК ВРЕМЯ И КРАТКОЕ ОПИСАНИЕ)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5806617" y="2353071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Список результатов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Стрелка углом 16"/>
          <p:cNvSpPr/>
          <p:nvPr/>
        </p:nvSpPr>
        <p:spPr>
          <a:xfrm>
            <a:off x="6655064" y="1491788"/>
            <a:ext cx="1508289" cy="7541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32366" y="1204070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Детальное описание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8679830" y="1709199"/>
            <a:ext cx="2182633" cy="2026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ПРОСМОТР</a:t>
            </a:r>
          </a:p>
          <a:p>
            <a:pPr algn="ctr"/>
            <a:r>
              <a:rPr lang="ru-RU" dirty="0" smtClean="0"/>
              <a:t>ПОДРОБНОСТЕЙ ВЫБРАННОГО  СОБЫТИЯ</a:t>
            </a:r>
            <a:endParaRPr lang="ru-RU" dirty="0"/>
          </a:p>
        </p:txBody>
      </p:sp>
      <p:sp>
        <p:nvSpPr>
          <p:cNvPr id="28" name="Стрелка углом 27"/>
          <p:cNvSpPr/>
          <p:nvPr/>
        </p:nvSpPr>
        <p:spPr>
          <a:xfrm rot="5400000" flipH="1">
            <a:off x="6213251" y="5065960"/>
            <a:ext cx="781756" cy="6898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Стрелка углом 34"/>
          <p:cNvSpPr/>
          <p:nvPr/>
        </p:nvSpPr>
        <p:spPr>
          <a:xfrm rot="16200000" flipH="1">
            <a:off x="1473997" y="4302182"/>
            <a:ext cx="781756" cy="6898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Стрелка вниз 31"/>
          <p:cNvSpPr/>
          <p:nvPr/>
        </p:nvSpPr>
        <p:spPr>
          <a:xfrm>
            <a:off x="9544902" y="3913518"/>
            <a:ext cx="401225" cy="770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8632366" y="4923525"/>
            <a:ext cx="2278235" cy="1312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В СИСТЕМНЫЙ КАЛЕНДАРЬ</a:t>
            </a:r>
          </a:p>
        </p:txBody>
      </p:sp>
    </p:spTree>
    <p:extLst>
      <p:ext uri="{BB962C8B-B14F-4D97-AF65-F5344CB8AC3E}">
        <p14:creationId xmlns:p14="http://schemas.microsoft.com/office/powerpoint/2010/main" val="17040356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Прототипы интерфейсов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24" y="1468149"/>
            <a:ext cx="2276174" cy="40465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2" y="1446685"/>
            <a:ext cx="2282072" cy="40570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7" y="1446685"/>
            <a:ext cx="2283912" cy="40602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38" y="1446685"/>
            <a:ext cx="2288247" cy="40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379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Особенности приложения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8155" y="1427966"/>
            <a:ext cx="108879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онлайн запрос к </a:t>
            </a: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API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в отдельном потоке</a:t>
            </a: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с помощью </a:t>
            </a:r>
            <a:r>
              <a:rPr lang="ru-RU" sz="3200" dirty="0">
                <a:solidFill>
                  <a:srgbClr val="212121"/>
                </a:solidFill>
                <a:latin typeface="Montserrat"/>
              </a:rPr>
              <a:t>библиотеки </a:t>
            </a:r>
            <a:r>
              <a:rPr lang="en-US" sz="3200" dirty="0">
                <a:solidFill>
                  <a:srgbClr val="212121"/>
                </a:solidFill>
                <a:latin typeface="Montserrat"/>
              </a:rPr>
              <a:t>Retrofit2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обработка возможных ошибок на стороне сервера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история сохраняется в локальной базе данных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просмотр списка событий через </a:t>
            </a:r>
            <a:r>
              <a:rPr lang="en-US" sz="3200" dirty="0" err="1" smtClean="0">
                <a:solidFill>
                  <a:srgbClr val="212121"/>
                </a:solidFill>
                <a:latin typeface="Montserrat"/>
              </a:rPr>
              <a:t>ListView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используется контент-провайдер - календарь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549033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310</Words>
  <Application>Microsoft Office PowerPoint</Application>
  <PresentationFormat>Широкоэкранный</PresentationFormat>
  <Paragraphs>75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Montserrat</vt:lpstr>
      <vt:lpstr>SamsungOne 450C</vt:lpstr>
      <vt:lpstr>SamsungOne 800C</vt:lpstr>
      <vt:lpstr>Arial</vt:lpstr>
      <vt:lpstr>Calibri</vt:lpstr>
      <vt:lpstr>Wingdings</vt:lpstr>
      <vt:lpstr>Samsung IT School White</vt:lpstr>
      <vt:lpstr>Samsung IT School En</vt:lpstr>
      <vt:lpstr>Samsung IT School White En</vt:lpstr>
      <vt:lpstr>Пакет</vt:lpstr>
      <vt:lpstr>Презентация PowerPoint</vt:lpstr>
      <vt:lpstr>ФИНАЛЬНЫЙ ПРОЕКТ  IT ШКОЛЫ SAMSUNG</vt:lpstr>
      <vt:lpstr>Выполнил</vt:lpstr>
      <vt:lpstr>Идея и название проекта</vt:lpstr>
      <vt:lpstr>Автоматический сбор данных через  api - kudago.com</vt:lpstr>
      <vt:lpstr>Функционал</vt:lpstr>
      <vt:lpstr>Структура</vt:lpstr>
      <vt:lpstr>Прототипы интерфейсов</vt:lpstr>
      <vt:lpstr>Особенности приложения</vt:lpstr>
      <vt:lpstr>Основные классы</vt:lpstr>
      <vt:lpstr>Выводы по работе (что удалось)</vt:lpstr>
      <vt:lpstr>Возможности для доработки и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nsk-adm</cp:lastModifiedBy>
  <cp:revision>52</cp:revision>
  <dcterms:created xsi:type="dcterms:W3CDTF">2020-05-25T08:37:09Z</dcterms:created>
  <dcterms:modified xsi:type="dcterms:W3CDTF">2023-07-06T17:06:14Z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